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5" r:id="rId1"/>
    <p:sldMasterId id="2147483666" r:id="rId2"/>
  </p:sldMasterIdLst>
  <p:notesMasterIdLst>
    <p:notesMasterId r:id="rId15"/>
  </p:notesMasterIdLst>
  <p:sldIdLst>
    <p:sldId id="256" r:id="rId3"/>
    <p:sldId id="296" r:id="rId4"/>
    <p:sldId id="312" r:id="rId5"/>
    <p:sldId id="314" r:id="rId6"/>
    <p:sldId id="308" r:id="rId7"/>
    <p:sldId id="315" r:id="rId8"/>
    <p:sldId id="306" r:id="rId9"/>
    <p:sldId id="307" r:id="rId10"/>
    <p:sldId id="311" r:id="rId11"/>
    <p:sldId id="310" r:id="rId12"/>
    <p:sldId id="309" r:id="rId13"/>
    <p:sldId id="313" r:id="rId14"/>
  </p:sldIdLst>
  <p:sldSz cx="9144000" cy="5143500" type="screen16x9"/>
  <p:notesSz cx="6858000" cy="9144000"/>
  <p:embeddedFontLst>
    <p:embeddedFont>
      <p:font typeface="Bree Serif" panose="020B0604020202020204" charset="0"/>
      <p:regular r:id="rId16"/>
    </p:embeddedFon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Calibri Light" panose="020F0302020204030204" pitchFamily="34" charset="0"/>
      <p:regular r:id="rId21"/>
      <p:italic r:id="rId22"/>
    </p:embeddedFont>
    <p:embeddedFont>
      <p:font typeface="Roboto" panose="02000000000000000000" pitchFamily="2" charset="0"/>
      <p:regular r:id="rId23"/>
      <p:bold r:id="rId24"/>
      <p:italic r:id="rId25"/>
      <p:boldItalic r:id="rId26"/>
    </p:embeddedFont>
    <p:embeddedFont>
      <p:font typeface="Roboto Black" panose="02000000000000000000" pitchFamily="2" charset="0"/>
      <p:bold r:id="rId27"/>
      <p:italic r:id="rId28"/>
      <p:boldItalic r:id="rId29"/>
    </p:embeddedFont>
    <p:embeddedFont>
      <p:font typeface="Roboto Light" panose="02000000000000000000" pitchFamily="2" charset="0"/>
      <p:regular r:id="rId30"/>
      <p:bold r:id="rId31"/>
      <p:italic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348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8283A"/>
    <a:srgbClr val="9C8D84"/>
    <a:srgbClr val="FF5151"/>
    <a:srgbClr val="59D9BA"/>
    <a:srgbClr val="932499"/>
    <a:srgbClr val="2F3141"/>
    <a:srgbClr val="2C2E3C"/>
    <a:srgbClr val="3C3F52"/>
    <a:srgbClr val="242631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294" autoAdjust="0"/>
    <p:restoredTop sz="95256" autoAdjust="0"/>
  </p:normalViewPr>
  <p:slideViewPr>
    <p:cSldViewPr>
      <p:cViewPr>
        <p:scale>
          <a:sx n="100" d="100"/>
          <a:sy n="100" d="100"/>
        </p:scale>
        <p:origin x="456" y="230"/>
      </p:cViewPr>
      <p:guideLst>
        <p:guide orient="horz" pos="1348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21" Type="http://schemas.openxmlformats.org/officeDocument/2006/relationships/font" Target="fonts/font6.fntdata"/><Relationship Id="rId34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33" Type="http://schemas.openxmlformats.org/officeDocument/2006/relationships/font" Target="fonts/font18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9.fntdata"/><Relationship Id="rId32" Type="http://schemas.openxmlformats.org/officeDocument/2006/relationships/font" Target="fonts/font17.fntdata"/><Relationship Id="rId37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36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font" Target="fonts/font4.fntdata"/><Relationship Id="rId31" Type="http://schemas.openxmlformats.org/officeDocument/2006/relationships/font" Target="fonts/font16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font" Target="fonts/font15.fntdata"/><Relationship Id="rId35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6C7BDF6-9F30-4116-81E7-D4E5BCA53C2E}" type="doc">
      <dgm:prSet loTypeId="urn:microsoft.com/office/officeart/2008/layout/VerticalCurvedList" loCatId="list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4D527C28-2CA2-41A5-A34C-FB410F07EE70}">
      <dgm:prSet phldrT="[Текст]"/>
      <dgm:spPr/>
      <dgm:t>
        <a:bodyPr/>
        <a:lstStyle/>
        <a:p>
          <a:r>
            <a:rPr lang="ru-RU" dirty="0"/>
            <a:t>Предварительная обработка в </a:t>
          </a:r>
          <a:r>
            <a:rPr lang="en-US" dirty="0" err="1"/>
            <a:t>jupyter</a:t>
          </a:r>
          <a:endParaRPr lang="ru-RU" dirty="0"/>
        </a:p>
      </dgm:t>
    </dgm:pt>
    <dgm:pt modelId="{CE4847B7-CD22-4757-A88D-C5784B377D41}" type="parTrans" cxnId="{37082E45-3F71-4086-BD60-B20EE4A19A5C}">
      <dgm:prSet/>
      <dgm:spPr/>
      <dgm:t>
        <a:bodyPr/>
        <a:lstStyle/>
        <a:p>
          <a:endParaRPr lang="ru-RU"/>
        </a:p>
      </dgm:t>
    </dgm:pt>
    <dgm:pt modelId="{052D8704-0170-4699-859D-D2BEC26DF36E}" type="sibTrans" cxnId="{37082E45-3F71-4086-BD60-B20EE4A19A5C}">
      <dgm:prSet/>
      <dgm:spPr/>
      <dgm:t>
        <a:bodyPr/>
        <a:lstStyle/>
        <a:p>
          <a:endParaRPr lang="ru-RU"/>
        </a:p>
      </dgm:t>
    </dgm:pt>
    <dgm:pt modelId="{EC677BA8-E8FC-4FAB-9799-E8D625C0C824}">
      <dgm:prSet phldrT="[Текст]"/>
      <dgm:spPr/>
      <dgm:t>
        <a:bodyPr/>
        <a:lstStyle/>
        <a:p>
          <a:r>
            <a:rPr lang="ru-RU" dirty="0"/>
            <a:t>Веб-приложение</a:t>
          </a:r>
        </a:p>
      </dgm:t>
    </dgm:pt>
    <dgm:pt modelId="{9AB8C07E-D0CE-480B-8180-5162D94EACCD}" type="parTrans" cxnId="{AB7D504B-54C1-47D7-81B8-86F31D0AC835}">
      <dgm:prSet/>
      <dgm:spPr/>
      <dgm:t>
        <a:bodyPr/>
        <a:lstStyle/>
        <a:p>
          <a:endParaRPr lang="ru-RU"/>
        </a:p>
      </dgm:t>
    </dgm:pt>
    <dgm:pt modelId="{7D388542-D7D7-4A02-B9B6-73F6BBBBA563}" type="sibTrans" cxnId="{AB7D504B-54C1-47D7-81B8-86F31D0AC835}">
      <dgm:prSet/>
      <dgm:spPr/>
      <dgm:t>
        <a:bodyPr/>
        <a:lstStyle/>
        <a:p>
          <a:endParaRPr lang="ru-RU"/>
        </a:p>
      </dgm:t>
    </dgm:pt>
    <dgm:pt modelId="{5667BE55-5119-429B-B369-223B3560B200}">
      <dgm:prSet phldrT="[Текст]"/>
      <dgm:spPr/>
      <dgm:t>
        <a:bodyPr/>
        <a:lstStyle/>
        <a:p>
          <a:r>
            <a:rPr lang="ru-RU" dirty="0"/>
            <a:t>Мобильное приложение</a:t>
          </a:r>
        </a:p>
      </dgm:t>
    </dgm:pt>
    <dgm:pt modelId="{2E63E45A-AD84-46E3-85C9-73489B494673}" type="parTrans" cxnId="{833E1944-E65D-4C08-BF87-FBD977B4932A}">
      <dgm:prSet/>
      <dgm:spPr/>
      <dgm:t>
        <a:bodyPr/>
        <a:lstStyle/>
        <a:p>
          <a:endParaRPr lang="ru-RU"/>
        </a:p>
      </dgm:t>
    </dgm:pt>
    <dgm:pt modelId="{8918C3FE-F6F0-49B0-8D51-53BF04C03483}" type="sibTrans" cxnId="{833E1944-E65D-4C08-BF87-FBD977B4932A}">
      <dgm:prSet/>
      <dgm:spPr/>
      <dgm:t>
        <a:bodyPr/>
        <a:lstStyle/>
        <a:p>
          <a:endParaRPr lang="ru-RU"/>
        </a:p>
      </dgm:t>
    </dgm:pt>
    <dgm:pt modelId="{8CD1F325-C27C-493E-8537-3EB26C730327}" type="pres">
      <dgm:prSet presAssocID="{D6C7BDF6-9F30-4116-81E7-D4E5BCA53C2E}" presName="Name0" presStyleCnt="0">
        <dgm:presLayoutVars>
          <dgm:chMax val="7"/>
          <dgm:chPref val="7"/>
          <dgm:dir/>
        </dgm:presLayoutVars>
      </dgm:prSet>
      <dgm:spPr/>
    </dgm:pt>
    <dgm:pt modelId="{E009B91A-7BA1-4CA6-B2AF-7756303787DC}" type="pres">
      <dgm:prSet presAssocID="{D6C7BDF6-9F30-4116-81E7-D4E5BCA53C2E}" presName="Name1" presStyleCnt="0"/>
      <dgm:spPr/>
    </dgm:pt>
    <dgm:pt modelId="{05DF856C-4711-41FD-B3E0-DE6311E1C1D4}" type="pres">
      <dgm:prSet presAssocID="{D6C7BDF6-9F30-4116-81E7-D4E5BCA53C2E}" presName="cycle" presStyleCnt="0"/>
      <dgm:spPr/>
    </dgm:pt>
    <dgm:pt modelId="{F19BDFA4-1892-4CE5-821E-EE6B46647094}" type="pres">
      <dgm:prSet presAssocID="{D6C7BDF6-9F30-4116-81E7-D4E5BCA53C2E}" presName="srcNode" presStyleLbl="node1" presStyleIdx="0" presStyleCnt="3"/>
      <dgm:spPr/>
    </dgm:pt>
    <dgm:pt modelId="{B5C96DC6-E171-4748-86DB-E4C03CD1B79B}" type="pres">
      <dgm:prSet presAssocID="{D6C7BDF6-9F30-4116-81E7-D4E5BCA53C2E}" presName="conn" presStyleLbl="parChTrans1D2" presStyleIdx="0" presStyleCnt="1"/>
      <dgm:spPr/>
    </dgm:pt>
    <dgm:pt modelId="{087E12E3-7891-4B25-992D-24C6E6340030}" type="pres">
      <dgm:prSet presAssocID="{D6C7BDF6-9F30-4116-81E7-D4E5BCA53C2E}" presName="extraNode" presStyleLbl="node1" presStyleIdx="0" presStyleCnt="3"/>
      <dgm:spPr/>
    </dgm:pt>
    <dgm:pt modelId="{D80D17BC-172F-40B9-9651-E2E76D5C79BB}" type="pres">
      <dgm:prSet presAssocID="{D6C7BDF6-9F30-4116-81E7-D4E5BCA53C2E}" presName="dstNode" presStyleLbl="node1" presStyleIdx="0" presStyleCnt="3"/>
      <dgm:spPr/>
    </dgm:pt>
    <dgm:pt modelId="{468474D7-5A44-4EFC-900B-AF875E64E013}" type="pres">
      <dgm:prSet presAssocID="{4D527C28-2CA2-41A5-A34C-FB410F07EE70}" presName="text_1" presStyleLbl="node1" presStyleIdx="0" presStyleCnt="3">
        <dgm:presLayoutVars>
          <dgm:bulletEnabled val="1"/>
        </dgm:presLayoutVars>
      </dgm:prSet>
      <dgm:spPr/>
    </dgm:pt>
    <dgm:pt modelId="{82035AFD-80C0-475E-858B-B85D32042C91}" type="pres">
      <dgm:prSet presAssocID="{4D527C28-2CA2-41A5-A34C-FB410F07EE70}" presName="accent_1" presStyleCnt="0"/>
      <dgm:spPr/>
    </dgm:pt>
    <dgm:pt modelId="{C0F5DBCA-CDBC-4694-BCC3-4C64AB8EAB0C}" type="pres">
      <dgm:prSet presAssocID="{4D527C28-2CA2-41A5-A34C-FB410F07EE70}" presName="accentRepeatNode" presStyleLbl="solidFgAcc1" presStyleIdx="0" presStyleCnt="3"/>
      <dgm:spPr/>
    </dgm:pt>
    <dgm:pt modelId="{5B1BA1AA-62CA-489E-B669-C8A1AF2A36BB}" type="pres">
      <dgm:prSet presAssocID="{EC677BA8-E8FC-4FAB-9799-E8D625C0C824}" presName="text_2" presStyleLbl="node1" presStyleIdx="1" presStyleCnt="3">
        <dgm:presLayoutVars>
          <dgm:bulletEnabled val="1"/>
        </dgm:presLayoutVars>
      </dgm:prSet>
      <dgm:spPr/>
    </dgm:pt>
    <dgm:pt modelId="{3AE959BD-510C-4B9F-A175-13C58CDB14DF}" type="pres">
      <dgm:prSet presAssocID="{EC677BA8-E8FC-4FAB-9799-E8D625C0C824}" presName="accent_2" presStyleCnt="0"/>
      <dgm:spPr/>
    </dgm:pt>
    <dgm:pt modelId="{96095D50-5846-421D-AB55-AE63C317BEBF}" type="pres">
      <dgm:prSet presAssocID="{EC677BA8-E8FC-4FAB-9799-E8D625C0C824}" presName="accentRepeatNode" presStyleLbl="solidFgAcc1" presStyleIdx="1" presStyleCnt="3"/>
      <dgm:spPr/>
    </dgm:pt>
    <dgm:pt modelId="{DBFC266A-FB39-40AC-B07E-B7075A44D401}" type="pres">
      <dgm:prSet presAssocID="{5667BE55-5119-429B-B369-223B3560B200}" presName="text_3" presStyleLbl="node1" presStyleIdx="2" presStyleCnt="3">
        <dgm:presLayoutVars>
          <dgm:bulletEnabled val="1"/>
        </dgm:presLayoutVars>
      </dgm:prSet>
      <dgm:spPr/>
    </dgm:pt>
    <dgm:pt modelId="{4BBCDAE2-3985-4F81-8B71-15AB68AE4424}" type="pres">
      <dgm:prSet presAssocID="{5667BE55-5119-429B-B369-223B3560B200}" presName="accent_3" presStyleCnt="0"/>
      <dgm:spPr/>
    </dgm:pt>
    <dgm:pt modelId="{EABDB6D3-DFB3-443A-8D97-C53ACA18B406}" type="pres">
      <dgm:prSet presAssocID="{5667BE55-5119-429B-B369-223B3560B200}" presName="accentRepeatNode" presStyleLbl="solidFgAcc1" presStyleIdx="2" presStyleCnt="3"/>
      <dgm:spPr/>
    </dgm:pt>
  </dgm:ptLst>
  <dgm:cxnLst>
    <dgm:cxn modelId="{0038910F-2C56-4E9A-8FFE-31832D9B4CB1}" type="presOf" srcId="{EC677BA8-E8FC-4FAB-9799-E8D625C0C824}" destId="{5B1BA1AA-62CA-489E-B669-C8A1AF2A36BB}" srcOrd="0" destOrd="0" presId="urn:microsoft.com/office/officeart/2008/layout/VerticalCurvedList"/>
    <dgm:cxn modelId="{5F6B2B1D-1E9A-4C89-BB9A-6C88FC1FE1DB}" type="presOf" srcId="{4D527C28-2CA2-41A5-A34C-FB410F07EE70}" destId="{468474D7-5A44-4EFC-900B-AF875E64E013}" srcOrd="0" destOrd="0" presId="urn:microsoft.com/office/officeart/2008/layout/VerticalCurvedList"/>
    <dgm:cxn modelId="{D9FEB539-1A96-4F89-8719-300C717FC83A}" type="presOf" srcId="{052D8704-0170-4699-859D-D2BEC26DF36E}" destId="{B5C96DC6-E171-4748-86DB-E4C03CD1B79B}" srcOrd="0" destOrd="0" presId="urn:microsoft.com/office/officeart/2008/layout/VerticalCurvedList"/>
    <dgm:cxn modelId="{833E1944-E65D-4C08-BF87-FBD977B4932A}" srcId="{D6C7BDF6-9F30-4116-81E7-D4E5BCA53C2E}" destId="{5667BE55-5119-429B-B369-223B3560B200}" srcOrd="2" destOrd="0" parTransId="{2E63E45A-AD84-46E3-85C9-73489B494673}" sibTransId="{8918C3FE-F6F0-49B0-8D51-53BF04C03483}"/>
    <dgm:cxn modelId="{37082E45-3F71-4086-BD60-B20EE4A19A5C}" srcId="{D6C7BDF6-9F30-4116-81E7-D4E5BCA53C2E}" destId="{4D527C28-2CA2-41A5-A34C-FB410F07EE70}" srcOrd="0" destOrd="0" parTransId="{CE4847B7-CD22-4757-A88D-C5784B377D41}" sibTransId="{052D8704-0170-4699-859D-D2BEC26DF36E}"/>
    <dgm:cxn modelId="{AB7D504B-54C1-47D7-81B8-86F31D0AC835}" srcId="{D6C7BDF6-9F30-4116-81E7-D4E5BCA53C2E}" destId="{EC677BA8-E8FC-4FAB-9799-E8D625C0C824}" srcOrd="1" destOrd="0" parTransId="{9AB8C07E-D0CE-480B-8180-5162D94EACCD}" sibTransId="{7D388542-D7D7-4A02-B9B6-73F6BBBBA563}"/>
    <dgm:cxn modelId="{CB37E68A-C4AC-4F45-AB82-CEBD5A3D3BD8}" type="presOf" srcId="{5667BE55-5119-429B-B369-223B3560B200}" destId="{DBFC266A-FB39-40AC-B07E-B7075A44D401}" srcOrd="0" destOrd="0" presId="urn:microsoft.com/office/officeart/2008/layout/VerticalCurvedList"/>
    <dgm:cxn modelId="{2CBA9A8D-39A6-4029-BA04-8161C40478BD}" type="presOf" srcId="{D6C7BDF6-9F30-4116-81E7-D4E5BCA53C2E}" destId="{8CD1F325-C27C-493E-8537-3EB26C730327}" srcOrd="0" destOrd="0" presId="urn:microsoft.com/office/officeart/2008/layout/VerticalCurvedList"/>
    <dgm:cxn modelId="{603C8224-2DE6-4313-8BA3-E7C12B69E86E}" type="presParOf" srcId="{8CD1F325-C27C-493E-8537-3EB26C730327}" destId="{E009B91A-7BA1-4CA6-B2AF-7756303787DC}" srcOrd="0" destOrd="0" presId="urn:microsoft.com/office/officeart/2008/layout/VerticalCurvedList"/>
    <dgm:cxn modelId="{2C481E15-D138-45F9-8CF0-441A2AF19EF4}" type="presParOf" srcId="{E009B91A-7BA1-4CA6-B2AF-7756303787DC}" destId="{05DF856C-4711-41FD-B3E0-DE6311E1C1D4}" srcOrd="0" destOrd="0" presId="urn:microsoft.com/office/officeart/2008/layout/VerticalCurvedList"/>
    <dgm:cxn modelId="{7D6D2248-FF7E-404D-8476-9AAEFE57D2E0}" type="presParOf" srcId="{05DF856C-4711-41FD-B3E0-DE6311E1C1D4}" destId="{F19BDFA4-1892-4CE5-821E-EE6B46647094}" srcOrd="0" destOrd="0" presId="urn:microsoft.com/office/officeart/2008/layout/VerticalCurvedList"/>
    <dgm:cxn modelId="{A2472EBE-670D-4166-BEBC-18C50997BC19}" type="presParOf" srcId="{05DF856C-4711-41FD-B3E0-DE6311E1C1D4}" destId="{B5C96DC6-E171-4748-86DB-E4C03CD1B79B}" srcOrd="1" destOrd="0" presId="urn:microsoft.com/office/officeart/2008/layout/VerticalCurvedList"/>
    <dgm:cxn modelId="{A6740F47-27C6-41B2-B895-5EAD51D6DEAF}" type="presParOf" srcId="{05DF856C-4711-41FD-B3E0-DE6311E1C1D4}" destId="{087E12E3-7891-4B25-992D-24C6E6340030}" srcOrd="2" destOrd="0" presId="urn:microsoft.com/office/officeart/2008/layout/VerticalCurvedList"/>
    <dgm:cxn modelId="{C0F0774D-781F-4992-991C-222B984C223A}" type="presParOf" srcId="{05DF856C-4711-41FD-B3E0-DE6311E1C1D4}" destId="{D80D17BC-172F-40B9-9651-E2E76D5C79BB}" srcOrd="3" destOrd="0" presId="urn:microsoft.com/office/officeart/2008/layout/VerticalCurvedList"/>
    <dgm:cxn modelId="{F26BBD7F-E69A-47C5-B8BC-9CA8BD6860BB}" type="presParOf" srcId="{E009B91A-7BA1-4CA6-B2AF-7756303787DC}" destId="{468474D7-5A44-4EFC-900B-AF875E64E013}" srcOrd="1" destOrd="0" presId="urn:microsoft.com/office/officeart/2008/layout/VerticalCurvedList"/>
    <dgm:cxn modelId="{F53CC7F5-7538-40A9-A97A-1616F2B8AE0D}" type="presParOf" srcId="{E009B91A-7BA1-4CA6-B2AF-7756303787DC}" destId="{82035AFD-80C0-475E-858B-B85D32042C91}" srcOrd="2" destOrd="0" presId="urn:microsoft.com/office/officeart/2008/layout/VerticalCurvedList"/>
    <dgm:cxn modelId="{E0A32F1C-34F6-4140-BCA3-A12CB78CA1F9}" type="presParOf" srcId="{82035AFD-80C0-475E-858B-B85D32042C91}" destId="{C0F5DBCA-CDBC-4694-BCC3-4C64AB8EAB0C}" srcOrd="0" destOrd="0" presId="urn:microsoft.com/office/officeart/2008/layout/VerticalCurvedList"/>
    <dgm:cxn modelId="{5D6364ED-C004-487F-9D89-AD1A075B5999}" type="presParOf" srcId="{E009B91A-7BA1-4CA6-B2AF-7756303787DC}" destId="{5B1BA1AA-62CA-489E-B669-C8A1AF2A36BB}" srcOrd="3" destOrd="0" presId="urn:microsoft.com/office/officeart/2008/layout/VerticalCurvedList"/>
    <dgm:cxn modelId="{1A78921D-E298-43D6-BF9B-A68F92FBF2B4}" type="presParOf" srcId="{E009B91A-7BA1-4CA6-B2AF-7756303787DC}" destId="{3AE959BD-510C-4B9F-A175-13C58CDB14DF}" srcOrd="4" destOrd="0" presId="urn:microsoft.com/office/officeart/2008/layout/VerticalCurvedList"/>
    <dgm:cxn modelId="{6CB8BFC7-B0A1-4B70-82AF-10ECB4F915E4}" type="presParOf" srcId="{3AE959BD-510C-4B9F-A175-13C58CDB14DF}" destId="{96095D50-5846-421D-AB55-AE63C317BEBF}" srcOrd="0" destOrd="0" presId="urn:microsoft.com/office/officeart/2008/layout/VerticalCurvedList"/>
    <dgm:cxn modelId="{919BCC8A-FE3B-4880-8B59-231DACAFA0DD}" type="presParOf" srcId="{E009B91A-7BA1-4CA6-B2AF-7756303787DC}" destId="{DBFC266A-FB39-40AC-B07E-B7075A44D401}" srcOrd="5" destOrd="0" presId="urn:microsoft.com/office/officeart/2008/layout/VerticalCurvedList"/>
    <dgm:cxn modelId="{1FA3CA36-7A44-420B-849F-643A20834F40}" type="presParOf" srcId="{E009B91A-7BA1-4CA6-B2AF-7756303787DC}" destId="{4BBCDAE2-3985-4F81-8B71-15AB68AE4424}" srcOrd="6" destOrd="0" presId="urn:microsoft.com/office/officeart/2008/layout/VerticalCurvedList"/>
    <dgm:cxn modelId="{67DE86DD-AD4E-4B6C-97C1-226EC45C8E46}" type="presParOf" srcId="{4BBCDAE2-3985-4F81-8B71-15AB68AE4424}" destId="{EABDB6D3-DFB3-443A-8D97-C53ACA18B406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C96DC6-E171-4748-86DB-E4C03CD1B79B}">
      <dsp:nvSpPr>
        <dsp:cNvPr id="0" name=""/>
        <dsp:cNvSpPr/>
      </dsp:nvSpPr>
      <dsp:spPr>
        <a:xfrm>
          <a:off x="-3668409" y="-563642"/>
          <a:ext cx="4372882" cy="4372882"/>
        </a:xfrm>
        <a:prstGeom prst="blockArc">
          <a:avLst>
            <a:gd name="adj1" fmla="val 18900000"/>
            <a:gd name="adj2" fmla="val 2700000"/>
            <a:gd name="adj3" fmla="val 494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68474D7-5A44-4EFC-900B-AF875E64E013}">
      <dsp:nvSpPr>
        <dsp:cNvPr id="0" name=""/>
        <dsp:cNvSpPr/>
      </dsp:nvSpPr>
      <dsp:spPr>
        <a:xfrm>
          <a:off x="453017" y="324559"/>
          <a:ext cx="5600721" cy="649119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15239" tIns="55880" rIns="55880" bIns="5588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200" kern="1200" dirty="0"/>
            <a:t>Предварительная обработка в </a:t>
          </a:r>
          <a:r>
            <a:rPr lang="en-US" sz="2200" kern="1200" dirty="0" err="1"/>
            <a:t>jupyter</a:t>
          </a:r>
          <a:endParaRPr lang="ru-RU" sz="2200" kern="1200" dirty="0"/>
        </a:p>
      </dsp:txBody>
      <dsp:txXfrm>
        <a:off x="453017" y="324559"/>
        <a:ext cx="5600721" cy="649119"/>
      </dsp:txXfrm>
    </dsp:sp>
    <dsp:sp modelId="{C0F5DBCA-CDBC-4694-BCC3-4C64AB8EAB0C}">
      <dsp:nvSpPr>
        <dsp:cNvPr id="0" name=""/>
        <dsp:cNvSpPr/>
      </dsp:nvSpPr>
      <dsp:spPr>
        <a:xfrm>
          <a:off x="47317" y="243419"/>
          <a:ext cx="811399" cy="811399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5B1BA1AA-62CA-489E-B669-C8A1AF2A36BB}">
      <dsp:nvSpPr>
        <dsp:cNvPr id="0" name=""/>
        <dsp:cNvSpPr/>
      </dsp:nvSpPr>
      <dsp:spPr>
        <a:xfrm>
          <a:off x="688972" y="1298238"/>
          <a:ext cx="5364766" cy="649119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15239" tIns="55880" rIns="55880" bIns="5588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200" kern="1200" dirty="0"/>
            <a:t>Веб-приложение</a:t>
          </a:r>
        </a:p>
      </dsp:txBody>
      <dsp:txXfrm>
        <a:off x="688972" y="1298238"/>
        <a:ext cx="5364766" cy="649119"/>
      </dsp:txXfrm>
    </dsp:sp>
    <dsp:sp modelId="{96095D50-5846-421D-AB55-AE63C317BEBF}">
      <dsp:nvSpPr>
        <dsp:cNvPr id="0" name=""/>
        <dsp:cNvSpPr/>
      </dsp:nvSpPr>
      <dsp:spPr>
        <a:xfrm>
          <a:off x="283272" y="1217098"/>
          <a:ext cx="811399" cy="811399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DBFC266A-FB39-40AC-B07E-B7075A44D401}">
      <dsp:nvSpPr>
        <dsp:cNvPr id="0" name=""/>
        <dsp:cNvSpPr/>
      </dsp:nvSpPr>
      <dsp:spPr>
        <a:xfrm>
          <a:off x="453017" y="2271917"/>
          <a:ext cx="5600721" cy="649119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15239" tIns="55880" rIns="55880" bIns="5588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200" kern="1200" dirty="0"/>
            <a:t>Мобильное приложение</a:t>
          </a:r>
        </a:p>
      </dsp:txBody>
      <dsp:txXfrm>
        <a:off x="453017" y="2271917"/>
        <a:ext cx="5600721" cy="649119"/>
      </dsp:txXfrm>
    </dsp:sp>
    <dsp:sp modelId="{EABDB6D3-DFB3-443A-8D97-C53ACA18B406}">
      <dsp:nvSpPr>
        <dsp:cNvPr id="0" name=""/>
        <dsp:cNvSpPr/>
      </dsp:nvSpPr>
      <dsp:spPr>
        <a:xfrm>
          <a:off x="47317" y="2190777"/>
          <a:ext cx="811399" cy="811399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5dc4e38d75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5dc4e38d75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5dc4e38d75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5dc4e38d75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70130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5dc4e38d75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5dc4e38d75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1503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TITL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5237375" y="3670025"/>
            <a:ext cx="3129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000"/>
              <a:buFont typeface="Roboto Black"/>
              <a:buNone/>
              <a:defRPr sz="30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5237375" y="4181150"/>
            <a:ext cx="3129600" cy="60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38F6DEC1-A3CE-4886-AF37-380A3B8491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9B054-C510-4315-9999-50EBB844F152}" type="datetimeFigureOut">
              <a:rPr lang="ru-RU" smtClean="0"/>
              <a:t>14.06.2021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EE304C3F-3CC6-4784-83BB-23BFA8A6E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64C8029-B8A0-487B-9279-5328B2961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11BFC-59F5-4635-83CE-E79ACB0D513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176992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C29A6B1-24D2-4FC1-B115-743EEEEF0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79E2119-F97C-4D2A-8539-C3CED42390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1A1BA0A-98D5-4CD5-9001-C1E7699768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E4B9852-9E07-4ABF-B415-7D14B96A3C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9B054-C510-4315-9999-50EBB844F152}" type="datetimeFigureOut">
              <a:rPr lang="ru-RU" smtClean="0"/>
              <a:t>14.06.2021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25EB542-A136-4C27-AF7C-62C4C2B9BF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7596DD3-8175-4082-8015-F9C57630BA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11BFC-59F5-4635-83CE-E79ACB0D513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480165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68EB180-8DCF-46FC-AE2C-9BF0A46AA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08B10202-8967-4026-B6E4-C4B9ACD1CD9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A2CF7E4-D410-4422-BBED-4604315F89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21A7CF6-1624-45A1-89A5-C170D2DA7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9B054-C510-4315-9999-50EBB844F152}" type="datetimeFigureOut">
              <a:rPr lang="ru-RU" smtClean="0"/>
              <a:t>14.06.2021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F3B8218C-E10C-4D22-A4B8-838B73242A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07E81CE-AE2E-4F65-8325-A204DCABF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11BFC-59F5-4635-83CE-E79ACB0D513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46321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C1FE94-284A-4791-AD65-D22C0084C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DCDA746A-8BA7-4179-8183-9ABF51E042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08EFE3B-11E0-45F7-9E54-D61E165663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9B054-C510-4315-9999-50EBB844F152}" type="datetimeFigureOut">
              <a:rPr lang="ru-RU" smtClean="0"/>
              <a:t>14.06.2021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4D319D5-F15A-454D-BBD7-7C8BDF4DB3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B8A43EC-9913-4B1F-9499-37C8E9812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11BFC-59F5-4635-83CE-E79ACB0D513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9627913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017AE600-EAA8-44D7-ADE1-4F6BFAFB46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4638"/>
            <a:ext cx="1971675" cy="4357687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58750823-FA78-44F3-A8EF-2BB1C2EA44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4638"/>
            <a:ext cx="5762625" cy="4357687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6155D86-00BD-4A17-9869-912F15737F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9B054-C510-4315-9999-50EBB844F152}" type="datetimeFigureOut">
              <a:rPr lang="ru-RU" smtClean="0"/>
              <a:t>14.06.2021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7CF6BED-CCEE-41F6-880E-35DCF47ECA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5B26F52-04E9-4533-8F41-F5E511B6A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11BFC-59F5-4635-83CE-E79ACB0D513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951930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186D072-1E19-4F2E-9019-6203201BA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411511"/>
            <a:ext cx="7886700" cy="504056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7E23362-B036-450D-A144-DE2EE97296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131590"/>
            <a:ext cx="7886700" cy="36003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28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Блок-схема: ручной ввод 3">
            <a:extLst>
              <a:ext uri="{FF2B5EF4-FFF2-40B4-BE49-F238E27FC236}">
                <a16:creationId xmlns:a16="http://schemas.microsoft.com/office/drawing/2014/main" id="{DE81B1C0-F875-4FC2-923E-0B898C83766B}"/>
              </a:ext>
            </a:extLst>
          </p:cNvPr>
          <p:cNvSpPr/>
          <p:nvPr userDrawn="1"/>
        </p:nvSpPr>
        <p:spPr>
          <a:xfrm>
            <a:off x="8274174" y="4632325"/>
            <a:ext cx="482352" cy="511175"/>
          </a:xfrm>
          <a:prstGeom prst="flowChartManualInpu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fld id="{F8C4FF83-75F1-41C3-8B18-547092E51D29}" type="slidenum">
              <a:rPr lang="ru-RU" sz="180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‹#›</a:t>
            </a:fld>
            <a:endParaRPr lang="ru-RU" sz="1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339787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">
  <p:cSld name="TITLE_1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sz="3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6411225" y="2121900"/>
            <a:ext cx="1889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5167125" y="1901250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3"/>
          </p:nvPr>
        </p:nvSpPr>
        <p:spPr>
          <a:xfrm>
            <a:off x="6411225" y="3046600"/>
            <a:ext cx="1889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4" hasCustomPrompt="1"/>
          </p:nvPr>
        </p:nvSpPr>
        <p:spPr>
          <a:xfrm>
            <a:off x="5167125" y="2797975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5"/>
          </p:nvPr>
        </p:nvSpPr>
        <p:spPr>
          <a:xfrm>
            <a:off x="6411225" y="3935450"/>
            <a:ext cx="1889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title" idx="6" hasCustomPrompt="1"/>
          </p:nvPr>
        </p:nvSpPr>
        <p:spPr>
          <a:xfrm>
            <a:off x="5167125" y="3694700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7"/>
          </p:nvPr>
        </p:nvSpPr>
        <p:spPr>
          <a:xfrm>
            <a:off x="725750" y="2121900"/>
            <a:ext cx="20100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title" idx="8" hasCustomPrompt="1"/>
          </p:nvPr>
        </p:nvSpPr>
        <p:spPr>
          <a:xfrm>
            <a:off x="2827575" y="1901250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>
            <a:spLocks noGrp="1"/>
          </p:cNvSpPr>
          <p:nvPr>
            <p:ph type="subTitle" idx="9"/>
          </p:nvPr>
        </p:nvSpPr>
        <p:spPr>
          <a:xfrm>
            <a:off x="725750" y="3046600"/>
            <a:ext cx="20100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title" idx="13" hasCustomPrompt="1"/>
          </p:nvPr>
        </p:nvSpPr>
        <p:spPr>
          <a:xfrm>
            <a:off x="2827575" y="2797975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14"/>
          </p:nvPr>
        </p:nvSpPr>
        <p:spPr>
          <a:xfrm>
            <a:off x="725750" y="3935450"/>
            <a:ext cx="20100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title" idx="15" hasCustomPrompt="1"/>
          </p:nvPr>
        </p:nvSpPr>
        <p:spPr>
          <a:xfrm>
            <a:off x="2827575" y="3694700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25" name="Google Shape;25;p3"/>
          <p:cNvSpPr txBox="1">
            <a:spLocks noGrp="1"/>
          </p:cNvSpPr>
          <p:nvPr>
            <p:ph type="ctrTitle" idx="16"/>
          </p:nvPr>
        </p:nvSpPr>
        <p:spPr>
          <a:xfrm>
            <a:off x="643488" y="205076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ctrTitle" idx="17"/>
          </p:nvPr>
        </p:nvSpPr>
        <p:spPr>
          <a:xfrm>
            <a:off x="643488" y="297496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ctrTitle" idx="18"/>
          </p:nvPr>
        </p:nvSpPr>
        <p:spPr>
          <a:xfrm>
            <a:off x="643488" y="386390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ctrTitle" idx="19"/>
          </p:nvPr>
        </p:nvSpPr>
        <p:spPr>
          <a:xfrm>
            <a:off x="6424513" y="205076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ctrTitle" idx="20"/>
          </p:nvPr>
        </p:nvSpPr>
        <p:spPr>
          <a:xfrm>
            <a:off x="6424513" y="297496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ctrTitle" idx="21"/>
          </p:nvPr>
        </p:nvSpPr>
        <p:spPr>
          <a:xfrm>
            <a:off x="6424513" y="386390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D74CD8C-7050-45A3-A0CA-BF02DC8C1F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23F929F-4D29-4B03-B7F1-FCC78F0A89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14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025C29F-84D4-45E0-96E8-9105878037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9B054-C510-4315-9999-50EBB844F152}" type="datetimeFigureOut">
              <a:rPr lang="ru-RU" smtClean="0"/>
              <a:t>14.06.2021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C15D1EE-D140-4708-AB7B-D95D938195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4807F8C-D54F-43C7-BF93-EF9E7496D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11BFC-59F5-4635-83CE-E79ACB0D513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823399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82B8EF7-0B30-45AB-B1AD-B27A33B9E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8B7D3C4-1980-4A98-9408-72D8E1E2B6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57C9B63-750C-4708-BA1E-04FA6BFDB5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9B054-C510-4315-9999-50EBB844F152}" type="datetimeFigureOut">
              <a:rPr lang="ru-RU" smtClean="0"/>
              <a:t>14.06.2021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19EB7CA-1951-4D8F-8DE2-AF99C3B8BE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47EB3CC-C7DA-4390-AE24-88DACCA86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11BFC-59F5-4635-83CE-E79ACB0D513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313815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F085B7B-9F1B-4634-88CA-8AEFE48778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700"/>
            <a:ext cx="7886700" cy="21399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74A3732-76BA-4D20-981F-9B4C6D44F4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1700"/>
            <a:ext cx="7886700" cy="1125538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A3D1547-C67A-47C9-88CE-2479DD0E2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9B054-C510-4315-9999-50EBB844F152}" type="datetimeFigureOut">
              <a:rPr lang="ru-RU" smtClean="0"/>
              <a:t>14.06.2021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91AE56B-AEEA-478C-9BA1-0CF20F1C03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4277D1C-D8B9-493B-90EA-E48B42872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11BFC-59F5-4635-83CE-E79ACB0D513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604649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74B632-6648-482A-86F0-B4D9305DA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8D007FC-DFE0-46F1-AD9F-BF4FD7A58E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70013"/>
            <a:ext cx="3867150" cy="326231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03AEC89E-AD80-4BFD-81AF-6045DE048A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370013"/>
            <a:ext cx="3867150" cy="326231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7E9B55D-B736-4536-9448-FC844B949E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9B054-C510-4315-9999-50EBB844F152}" type="datetimeFigureOut">
              <a:rPr lang="ru-RU" smtClean="0"/>
              <a:t>14.06.2021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FD22733-FB3F-489C-96BD-ABE6FE19D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3AA2592-CF99-4FA2-B056-9E4AE250D0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11BFC-59F5-4635-83CE-E79ACB0D513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774380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CACF49F-78CA-4015-8A90-CB721EF393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274638"/>
            <a:ext cx="7886700" cy="993775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9378633-D019-4FA8-8074-E6BCAF5F87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260475"/>
            <a:ext cx="3868737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6739BF2-D2D0-40DA-984A-6671ACE1A0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1879600"/>
            <a:ext cx="3868737" cy="276225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45272347-4E1D-4E50-A41D-68EF0DF8DE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475"/>
            <a:ext cx="3887788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994B7D80-5E3C-4792-9F44-74560364D8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9600"/>
            <a:ext cx="3887788" cy="276225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3070C44E-2917-47CE-8813-F417A07F24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9B054-C510-4315-9999-50EBB844F152}" type="datetimeFigureOut">
              <a:rPr lang="ru-RU" smtClean="0"/>
              <a:t>14.06.2021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3025653F-E462-47A6-A241-27CC7283F4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540024AE-8033-418C-8A01-96849F3FFC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11BFC-59F5-4635-83CE-E79ACB0D513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774342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BA81931-9102-4007-9A93-36F32B49E7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9C868F66-BB9F-405D-AEAC-FD5782ACB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9B054-C510-4315-9999-50EBB844F152}" type="datetimeFigureOut">
              <a:rPr lang="ru-RU" smtClean="0"/>
              <a:t>14.06.2021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ECEF74F4-1F78-4700-BA25-29E52B9540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9C37378-EDD5-4BDE-B81E-BA3D805626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11BFC-59F5-4635-83CE-E79ACB0D513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677064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 dpi="0" rotWithShape="1">
          <a:blip r:embed="rId5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92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Black"/>
              <a:buNone/>
              <a:defRPr sz="28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Light"/>
              <a:buChar char="●"/>
              <a:defRPr sz="1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○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■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●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○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■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●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○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Roboto Light"/>
              <a:buChar char="■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49" r:id="rId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8AEA83C-998F-4F6A-9938-2DD1F1838B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8D4C873-18AA-414B-AB10-39FE3B8216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4BAF564-6E67-4665-BD1D-C56CC9601E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B9B054-C510-4315-9999-50EBB844F152}" type="datetimeFigureOut">
              <a:rPr lang="ru-RU" smtClean="0"/>
              <a:t>14.06.2021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E8C80A6-ADA5-4B9B-8775-D732376F6C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E9F27EF-D74F-4AFA-B433-6070EBA37F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911BFC-59F5-4635-83CE-E79ACB0D513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948229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vc.ru/tribuna/153133-karta-peshehodnogo-trafika-moskvy" TargetMode="External"/><Relationship Id="rId2" Type="http://schemas.openxmlformats.org/officeDocument/2006/relationships/hyperlink" Target="https://link.springer.com/article/10.1007/s11116-019-10072-0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pacesoldier/CrowdSim-Proto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2.png"/><Relationship Id="rId7" Type="http://schemas.openxmlformats.org/officeDocument/2006/relationships/image" Target="../media/image1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Relationship Id="rId9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t.me/Thelast3838" TargetMode="External"/><Relationship Id="rId3" Type="http://schemas.openxmlformats.org/officeDocument/2006/relationships/image" Target="../media/image2.png"/><Relationship Id="rId7" Type="http://schemas.openxmlformats.org/officeDocument/2006/relationships/hyperlink" Target="https://t.me/ctrlf5" TargetMode="External"/><Relationship Id="rId12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hyperlink" Target="mailto:nk260an@gmail.com" TargetMode="External"/><Relationship Id="rId11" Type="http://schemas.openxmlformats.org/officeDocument/2006/relationships/image" Target="../media/image13.png"/><Relationship Id="rId5" Type="http://schemas.openxmlformats.org/officeDocument/2006/relationships/hyperlink" Target="https://t.me/Ornstein89" TargetMode="External"/><Relationship Id="rId10" Type="http://schemas.openxmlformats.org/officeDocument/2006/relationships/hyperlink" Target="https://t.me/spacesoldier" TargetMode="External"/><Relationship Id="rId4" Type="http://schemas.openxmlformats.org/officeDocument/2006/relationships/image" Target="../media/image12.png"/><Relationship Id="rId9" Type="http://schemas.openxmlformats.org/officeDocument/2006/relationships/hyperlink" Target="https://t.me/DataScienceSpinnerSegway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://data.mos.ru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84.252.137.218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drive/folders/14OfZ9a9DdnJr2HXiQVQpiU1HfDo-L7re?usp=sharing" TargetMode="External"/><Relationship Id="rId2" Type="http://schemas.openxmlformats.org/officeDocument/2006/relationships/hyperlink" Target="http://84.252.137.218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 txBox="1">
            <a:spLocks noGrp="1"/>
          </p:cNvSpPr>
          <p:nvPr>
            <p:ph type="ctrTitle"/>
          </p:nvPr>
        </p:nvSpPr>
        <p:spPr>
          <a:xfrm>
            <a:off x="3543649" y="2199995"/>
            <a:ext cx="4906444" cy="83749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>
                <a:solidFill>
                  <a:schemeClr val="bg1"/>
                </a:solidFill>
              </a:rPr>
              <a:t>Foxhound</a:t>
            </a:r>
            <a:endParaRPr sz="4800" dirty="0">
              <a:solidFill>
                <a:schemeClr val="bg1"/>
              </a:solidFill>
            </a:endParaRPr>
          </a:p>
        </p:txBody>
      </p:sp>
      <p:sp>
        <p:nvSpPr>
          <p:cNvPr id="106" name="Google Shape;106;p20"/>
          <p:cNvSpPr txBox="1">
            <a:spLocks noGrp="1"/>
          </p:cNvSpPr>
          <p:nvPr>
            <p:ph type="subTitle" idx="1"/>
          </p:nvPr>
        </p:nvSpPr>
        <p:spPr>
          <a:xfrm>
            <a:off x="389965" y="3667164"/>
            <a:ext cx="6252882" cy="103217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ru-RU" sz="2000" dirty="0"/>
              <a:t>Разработка сервиса рекомендаций по размещению и локальному продвижению бизнеса на основе данных о пешеходном трафике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508A16A-1ABA-4A54-896E-C71EA35FB0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736" y="444157"/>
            <a:ext cx="1179873" cy="606601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BDBB9DD-2FF2-4664-8B96-26D450A1D2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0487" y="505326"/>
            <a:ext cx="1159213" cy="599466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D3AB7FC-A8BD-4CFB-B516-F21CC6EF82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3328" y="505326"/>
            <a:ext cx="1743884" cy="606601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4A82B277-D458-4958-872D-2CFD77D614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50776" y="522958"/>
            <a:ext cx="2062067" cy="448998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6C1ED83-8BD9-46F9-A83A-E5DE53B4F3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37829" y="3519359"/>
            <a:ext cx="1408683" cy="150460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3D346EB-AEC3-44BB-AF41-A5A83517C7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Стек</a:t>
            </a:r>
          </a:p>
        </p:txBody>
      </p:sp>
      <p:sp>
        <p:nvSpPr>
          <p:cNvPr id="4" name="Прямоугольник: скругленные углы 3">
            <a:extLst>
              <a:ext uri="{FF2B5EF4-FFF2-40B4-BE49-F238E27FC236}">
                <a16:creationId xmlns:a16="http://schemas.microsoft.com/office/drawing/2014/main" id="{D04CA6F2-D814-4737-9EF2-9111FB1E6432}"/>
              </a:ext>
            </a:extLst>
          </p:cNvPr>
          <p:cNvSpPr/>
          <p:nvPr/>
        </p:nvSpPr>
        <p:spPr>
          <a:xfrm>
            <a:off x="467544" y="1131590"/>
            <a:ext cx="3816424" cy="3600400"/>
          </a:xfrm>
          <a:prstGeom prst="roundRect">
            <a:avLst>
              <a:gd name="adj" fmla="val 6396"/>
            </a:avLst>
          </a:prstGeom>
          <a:noFill/>
          <a:ln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ru-RU" dirty="0"/>
              <a:t>Обработка данных</a:t>
            </a:r>
          </a:p>
        </p:txBody>
      </p:sp>
      <p:sp>
        <p:nvSpPr>
          <p:cNvPr id="6" name="Прямоугольник: скругленные углы 5">
            <a:extLst>
              <a:ext uri="{FF2B5EF4-FFF2-40B4-BE49-F238E27FC236}">
                <a16:creationId xmlns:a16="http://schemas.microsoft.com/office/drawing/2014/main" id="{0D295693-98B6-4508-9C2D-646FDB40CB14}"/>
              </a:ext>
            </a:extLst>
          </p:cNvPr>
          <p:cNvSpPr/>
          <p:nvPr/>
        </p:nvSpPr>
        <p:spPr>
          <a:xfrm>
            <a:off x="4880829" y="1131590"/>
            <a:ext cx="3816424" cy="1728192"/>
          </a:xfrm>
          <a:prstGeom prst="roundRect">
            <a:avLst>
              <a:gd name="adj" fmla="val 6396"/>
            </a:avLst>
          </a:prstGeom>
          <a:noFill/>
          <a:ln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ru-RU" dirty="0"/>
              <a:t>Серверная часть</a:t>
            </a:r>
          </a:p>
        </p:txBody>
      </p:sp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67A6720B-3CAA-4CBD-ABBD-59E59F2A5172}"/>
              </a:ext>
            </a:extLst>
          </p:cNvPr>
          <p:cNvSpPr/>
          <p:nvPr/>
        </p:nvSpPr>
        <p:spPr>
          <a:xfrm>
            <a:off x="4888251" y="3003798"/>
            <a:ext cx="3816424" cy="1728192"/>
          </a:xfrm>
          <a:prstGeom prst="roundRect">
            <a:avLst>
              <a:gd name="adj" fmla="val 6396"/>
            </a:avLst>
          </a:prstGeom>
          <a:noFill/>
          <a:ln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ru-RU" dirty="0"/>
              <a:t>Клиентская часть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F305C3A-73FF-4F05-B29B-BEAFDDBF29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4088" y="1476596"/>
            <a:ext cx="1564459" cy="544954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3FC71967-1888-4C51-B8E8-CE9290A30F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455" y="1589232"/>
            <a:ext cx="1059582" cy="1059582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B93F6F6B-CD13-4546-A272-51C6E05608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2703" y="1721887"/>
            <a:ext cx="2049020" cy="68355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7AF04837-3C3B-448E-BB67-0044CB2757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7664" y="2674774"/>
            <a:ext cx="1851698" cy="83326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8E101F8F-8D7F-477D-B46B-C1E47C034C9F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157213" y="3544458"/>
            <a:ext cx="880492" cy="880492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F1E89796-67E7-42AB-98D4-ADC1A25758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04760" y="2059050"/>
            <a:ext cx="1783110" cy="59870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BCE53EB2-BC0D-4C7C-B60A-36BA40AB085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26438" y="3571076"/>
            <a:ext cx="824627" cy="824627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38A3B403-B67A-4DE8-93C8-30E035F525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3603" y="3687174"/>
            <a:ext cx="1899538" cy="76773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BBD23561-EA1D-4DA7-BE0D-06DEAB6CA25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63731" y="3572390"/>
            <a:ext cx="1124139" cy="824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1197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013F2C43-1AAE-4502-BB93-F62BD2A81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Модель 2. Роевое поведение</a:t>
            </a:r>
          </a:p>
        </p:txBody>
      </p:sp>
      <p:sp>
        <p:nvSpPr>
          <p:cNvPr id="2" name="Объект 1">
            <a:extLst>
              <a:ext uri="{FF2B5EF4-FFF2-40B4-BE49-F238E27FC236}">
                <a16:creationId xmlns:a16="http://schemas.microsoft.com/office/drawing/2014/main" id="{5C731A38-3BB9-4C27-B090-A8A256D481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ru-RU" dirty="0"/>
              <a:t>Моделирование роя пешеходов</a:t>
            </a:r>
          </a:p>
          <a:p>
            <a:r>
              <a:rPr lang="ru-RU" dirty="0"/>
              <a:t>Движение от «источника» (станции транспорта, жилые дома) к местам интереса («стокам» - торговые центры, офисы)</a:t>
            </a:r>
          </a:p>
          <a:p>
            <a:r>
              <a:rPr lang="ru-RU" dirty="0"/>
              <a:t>Вероятностная оценка возникновения мотивации пешехода во время движения (проголодался, захотел постричься, захотел стакан кофе и др.)</a:t>
            </a:r>
          </a:p>
          <a:p>
            <a:endParaRPr lang="ru-RU" dirty="0"/>
          </a:p>
          <a:p>
            <a:r>
              <a:rPr lang="ru-RU" dirty="0"/>
              <a:t>Модель основана на работах:</a:t>
            </a:r>
          </a:p>
          <a:p>
            <a:pPr lvl="1"/>
            <a:r>
              <a:rPr lang="en-US" dirty="0"/>
              <a:t>Using multiple hybrid spatial design network analysis to predict longitudinal effect of a major city </a:t>
            </a:r>
            <a:r>
              <a:rPr lang="en-US" dirty="0" err="1"/>
              <a:t>centre</a:t>
            </a:r>
            <a:r>
              <a:rPr lang="en-US" dirty="0"/>
              <a:t> redevelopment on pedestrian flows (2021), </a:t>
            </a:r>
            <a:r>
              <a:rPr lang="en-US" dirty="0">
                <a:hlinkClick r:id="rId2"/>
              </a:rPr>
              <a:t>https://link.springer.com/article/10.1007/s11116-019-10072-0</a:t>
            </a:r>
            <a:endParaRPr lang="en-US" dirty="0"/>
          </a:p>
          <a:p>
            <a:pPr lvl="1"/>
            <a:r>
              <a:rPr lang="ru-RU" dirty="0"/>
              <a:t>Карта пешеходного трафика Москвы</a:t>
            </a:r>
            <a:r>
              <a:rPr lang="en-US"/>
              <a:t> </a:t>
            </a:r>
            <a:r>
              <a:rPr lang="en-US">
                <a:hlinkClick r:id="rId3"/>
              </a:rPr>
              <a:t>https://vc.ru/tribuna/153133-karta-peshehodnogo-trafika-moskvy</a:t>
            </a:r>
            <a:endParaRPr lang="ru-RU" dirty="0"/>
          </a:p>
          <a:p>
            <a:pPr lvl="1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672836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013F2C43-1AAE-4502-BB93-F62BD2A81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Модель 2. Роевое поведение</a:t>
            </a:r>
          </a:p>
        </p:txBody>
      </p:sp>
      <p:sp>
        <p:nvSpPr>
          <p:cNvPr id="2" name="Объект 1">
            <a:extLst>
              <a:ext uri="{FF2B5EF4-FFF2-40B4-BE49-F238E27FC236}">
                <a16:creationId xmlns:a16="http://schemas.microsoft.com/office/drawing/2014/main" id="{5C731A38-3BB9-4C27-B090-A8A256D481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ru-RU" dirty="0"/>
              <a:t>На момент дедлайна модель оказалась слишком трудоёмка для выполнения за время </a:t>
            </a:r>
            <a:r>
              <a:rPr lang="ru-RU" dirty="0" err="1"/>
              <a:t>хакатона</a:t>
            </a:r>
            <a:r>
              <a:rPr lang="ru-RU" dirty="0"/>
              <a:t>:</a:t>
            </a:r>
          </a:p>
          <a:p>
            <a:pPr lvl="1"/>
            <a:r>
              <a:rPr lang="ru-RU" dirty="0"/>
              <a:t>Требует выгрузки пешеходных маршрутов (</a:t>
            </a:r>
            <a:r>
              <a:rPr lang="en-US" dirty="0"/>
              <a:t>pedestrian network</a:t>
            </a:r>
            <a:r>
              <a:rPr lang="ru-RU" dirty="0"/>
              <a:t>) из карт</a:t>
            </a:r>
            <a:endParaRPr lang="en-US" dirty="0"/>
          </a:p>
          <a:p>
            <a:pPr lvl="1"/>
            <a:r>
              <a:rPr lang="ru-RU" dirty="0"/>
              <a:t>Требует многопараметрического задания динамики частиц роя</a:t>
            </a:r>
          </a:p>
          <a:p>
            <a:pPr lvl="1"/>
            <a:r>
              <a:rPr lang="ru-RU" dirty="0"/>
              <a:t>Требует своих собственных подходов к интерпретации и визуализации результатов</a:t>
            </a:r>
          </a:p>
          <a:p>
            <a:pPr marL="596900" lvl="1" indent="0">
              <a:buNone/>
            </a:pPr>
            <a:endParaRPr lang="ru-RU" dirty="0"/>
          </a:p>
          <a:p>
            <a:r>
              <a:rPr lang="ru-RU" dirty="0"/>
              <a:t>Наработки по модели «Источник-сток» </a:t>
            </a:r>
            <a:r>
              <a:rPr lang="en-US" dirty="0">
                <a:hlinkClick r:id="rId2"/>
              </a:rPr>
              <a:t>https://github.com/spacesoldier/CrowdSim-Proto</a:t>
            </a:r>
            <a:r>
              <a:rPr lang="ru-RU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990040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000" dirty="0">
                <a:solidFill>
                  <a:schemeClr val="bg1"/>
                </a:solidFill>
              </a:rPr>
              <a:t>Команда </a:t>
            </a:r>
            <a:r>
              <a:rPr lang="en-US" sz="4000" dirty="0">
                <a:solidFill>
                  <a:schemeClr val="bg1"/>
                </a:solidFill>
              </a:rPr>
              <a:t>Foxhound</a:t>
            </a:r>
            <a:endParaRPr sz="4000" dirty="0">
              <a:solidFill>
                <a:schemeClr val="bg1"/>
              </a:solidFill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ACBAF5A-BA2D-794A-A7F7-D49B2F147E9C}"/>
              </a:ext>
            </a:extLst>
          </p:cNvPr>
          <p:cNvSpPr/>
          <p:nvPr/>
        </p:nvSpPr>
        <p:spPr>
          <a:xfrm>
            <a:off x="255490" y="3326577"/>
            <a:ext cx="156939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ru-RU" sz="1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Антон </a:t>
            </a:r>
            <a:r>
              <a:rPr lang="ru-RU" sz="10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Недогарок</a:t>
            </a:r>
            <a:endParaRPr lang="ru-RU" sz="1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lvl="0" algn="ctr"/>
            <a:r>
              <a:rPr lang="en-US" sz="1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@Ornstein89</a:t>
            </a:r>
            <a:endParaRPr lang="ru-RU" sz="1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lvl="0" algn="ctr"/>
            <a:endParaRPr lang="ru-RU" sz="1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lvl="0" algn="ctr"/>
            <a:r>
              <a:rPr lang="ru-RU" sz="1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Капитан</a:t>
            </a:r>
            <a:r>
              <a:rPr lang="en-US" sz="1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en-US" sz="10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DataSciense</a:t>
            </a:r>
            <a:r>
              <a:rPr lang="ru-RU" sz="1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,</a:t>
            </a:r>
          </a:p>
          <a:p>
            <a:pPr lvl="0" algn="ctr"/>
            <a:r>
              <a:rPr lang="ru-RU" sz="10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матмоделирование</a:t>
            </a:r>
            <a:r>
              <a:rPr lang="ru-RU" sz="1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, мобильная разработка</a:t>
            </a: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05A65AC6-E93D-5945-BE70-CB19DCCBEFBC}"/>
              </a:ext>
            </a:extLst>
          </p:cNvPr>
          <p:cNvSpPr/>
          <p:nvPr/>
        </p:nvSpPr>
        <p:spPr>
          <a:xfrm>
            <a:off x="2118677" y="3326577"/>
            <a:ext cx="126509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ru-RU" sz="1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Антон Петров</a:t>
            </a:r>
          </a:p>
          <a:p>
            <a:pPr lvl="0" algn="ctr"/>
            <a:r>
              <a:rPr lang="en-US" sz="1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@ctrlf5</a:t>
            </a:r>
            <a:endParaRPr lang="ru-RU" sz="1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lvl="0" algn="ctr"/>
            <a:endParaRPr lang="ru-RU" sz="1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lvl="0" algn="ctr"/>
            <a:r>
              <a:rPr lang="ru-RU" sz="10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Фронтенд</a:t>
            </a:r>
            <a:r>
              <a:rPr lang="ru-RU" sz="1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ru-RU" sz="10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бекенд</a:t>
            </a:r>
            <a:endParaRPr lang="ru-RU" sz="1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76878D65-D91F-CB4E-B427-B039ABE4C97E}"/>
              </a:ext>
            </a:extLst>
          </p:cNvPr>
          <p:cNvSpPr/>
          <p:nvPr/>
        </p:nvSpPr>
        <p:spPr>
          <a:xfrm>
            <a:off x="3787927" y="3326577"/>
            <a:ext cx="139333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ru-RU" sz="1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Вячеслав Солдатов</a:t>
            </a:r>
          </a:p>
          <a:p>
            <a:pPr lvl="0" algn="ctr"/>
            <a:r>
              <a:rPr lang="en-US" sz="1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@spacesoldier</a:t>
            </a:r>
            <a:endParaRPr lang="ru-RU" sz="1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lvl="0" algn="ctr"/>
            <a:endParaRPr lang="ru-RU" sz="1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lvl="0" algn="ctr"/>
            <a:r>
              <a:rPr lang="ru-RU" sz="10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Матмоделирование</a:t>
            </a:r>
            <a:endParaRPr lang="ru-RU" sz="1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D07D3E9D-EE11-234A-AD33-E7A63052BB0B}"/>
              </a:ext>
            </a:extLst>
          </p:cNvPr>
          <p:cNvSpPr/>
          <p:nvPr/>
        </p:nvSpPr>
        <p:spPr>
          <a:xfrm>
            <a:off x="5466229" y="3328306"/>
            <a:ext cx="1530069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ru-RU" sz="1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Кирилл Семенников</a:t>
            </a:r>
          </a:p>
          <a:p>
            <a:pPr lvl="0" algn="ctr"/>
            <a:r>
              <a:rPr lang="en-US" sz="1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@Thelast3838</a:t>
            </a:r>
            <a:endParaRPr lang="ru-RU" sz="1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lvl="0" algn="ctr"/>
            <a:endParaRPr lang="ru-RU" sz="1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lvl="0" algn="ctr"/>
            <a:r>
              <a:rPr lang="ru-RU" sz="1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Бэкенд, администрирование, </a:t>
            </a:r>
            <a:r>
              <a:rPr lang="en-US" sz="10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DataSciense</a:t>
            </a:r>
            <a:r>
              <a:rPr lang="ru-RU" sz="1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, бизнес-модель</a:t>
            </a: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ED48DB0B-EB74-C74D-BBFA-5370D9D9C6FF}"/>
              </a:ext>
            </a:extLst>
          </p:cNvPr>
          <p:cNvSpPr/>
          <p:nvPr/>
        </p:nvSpPr>
        <p:spPr>
          <a:xfrm>
            <a:off x="7001455" y="3326577"/>
            <a:ext cx="189026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ru-RU" sz="10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Фарис</a:t>
            </a:r>
            <a:r>
              <a:rPr lang="ru-RU" sz="1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Файзуллин</a:t>
            </a:r>
          </a:p>
          <a:p>
            <a:pPr lvl="0" algn="ctr"/>
            <a:r>
              <a:rPr lang="en-US" sz="1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@DataScienceSpinnerSegway</a:t>
            </a:r>
            <a:endParaRPr lang="ru-RU" sz="1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lvl="0" algn="ctr"/>
            <a:endParaRPr lang="ru-RU" sz="1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lvl="0" algn="ctr"/>
            <a:r>
              <a:rPr lang="en-US" sz="10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DataSciense</a:t>
            </a:r>
            <a:endParaRPr lang="ru-RU" sz="1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1E5EC880-F42B-0841-B3D1-ADB92E8CFD64}"/>
              </a:ext>
            </a:extLst>
          </p:cNvPr>
          <p:cNvSpPr/>
          <p:nvPr/>
        </p:nvSpPr>
        <p:spPr>
          <a:xfrm>
            <a:off x="3950665" y="2564362"/>
            <a:ext cx="106311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ru-RU" sz="2400" b="1" dirty="0">
                <a:solidFill>
                  <a:srgbClr val="2F314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ФОТО</a:t>
            </a:r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BE8407FB-44DF-7E4D-9934-87F70C8FAB7A}"/>
              </a:ext>
            </a:extLst>
          </p:cNvPr>
          <p:cNvSpPr/>
          <p:nvPr/>
        </p:nvSpPr>
        <p:spPr>
          <a:xfrm>
            <a:off x="5684034" y="2564362"/>
            <a:ext cx="106311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ru-RU" sz="2400" b="1" dirty="0">
                <a:solidFill>
                  <a:srgbClr val="2F314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ФОТО</a:t>
            </a:r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E39BB7B4-A609-514A-88BA-A6214E746CCF}"/>
              </a:ext>
            </a:extLst>
          </p:cNvPr>
          <p:cNvSpPr/>
          <p:nvPr/>
        </p:nvSpPr>
        <p:spPr>
          <a:xfrm>
            <a:off x="7415031" y="2564362"/>
            <a:ext cx="106311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ru-RU" sz="2400" b="1" dirty="0">
                <a:solidFill>
                  <a:srgbClr val="2F314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ФОТО</a:t>
            </a:r>
          </a:p>
        </p:txBody>
      </p:sp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E88D170A-DE15-40B2-9E72-1DA1C9FC43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736" y="444157"/>
            <a:ext cx="1179873" cy="606601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9C3F607A-63D3-4FF5-A469-43381AE302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42" r="6638" b="3592"/>
          <a:stretch/>
        </p:blipFill>
        <p:spPr bwMode="auto">
          <a:xfrm>
            <a:off x="7269011" y="1857899"/>
            <a:ext cx="1265091" cy="1187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DB625A51-B7D0-48AE-B465-8C65B8A69B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92" t="7207" r="10812" b="7717"/>
          <a:stretch/>
        </p:blipFill>
        <p:spPr bwMode="auto">
          <a:xfrm>
            <a:off x="5535642" y="1857900"/>
            <a:ext cx="1355048" cy="1187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17CD5708-830B-4BAA-AD44-DB3655F0BC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5114" y="1861471"/>
            <a:ext cx="1375698" cy="1187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69F1B84A-57F5-4C93-99D2-B8D4F5B68C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9121" y="1857900"/>
            <a:ext cx="1361163" cy="1210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8E0CF9A1-7794-4AB3-928B-C0347EA323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460" y="1857900"/>
            <a:ext cx="1252369" cy="1234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312E5FF6-0F33-4B19-9C3E-277A6909B65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64288" y="392837"/>
            <a:ext cx="998346" cy="1066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2403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000" dirty="0">
                <a:solidFill>
                  <a:schemeClr val="bg1"/>
                </a:solidFill>
              </a:rPr>
              <a:t>Команда </a:t>
            </a:r>
            <a:r>
              <a:rPr lang="en-US" sz="4000" dirty="0">
                <a:solidFill>
                  <a:schemeClr val="bg1"/>
                </a:solidFill>
              </a:rPr>
              <a:t>Foxhound</a:t>
            </a:r>
            <a:endParaRPr sz="4000" dirty="0">
              <a:solidFill>
                <a:schemeClr val="bg1"/>
              </a:solidFill>
            </a:endParaRPr>
          </a:p>
        </p:txBody>
      </p:sp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E88D170A-DE15-40B2-9E72-1DA1C9FC43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736" y="444157"/>
            <a:ext cx="1179873" cy="606601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FA913F1-EFD4-4E9B-AF5E-8D488CFD59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8064" y="1851670"/>
            <a:ext cx="2774797" cy="277479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9DE13ED-C08D-4B04-BE78-EE701C88C0FB}"/>
              </a:ext>
            </a:extLst>
          </p:cNvPr>
          <p:cNvSpPr txBox="1"/>
          <p:nvPr/>
        </p:nvSpPr>
        <p:spPr>
          <a:xfrm>
            <a:off x="5592735" y="1543893"/>
            <a:ext cx="18854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b="1" dirty="0">
                <a:solidFill>
                  <a:schemeClr val="bg1"/>
                </a:solidFill>
              </a:rPr>
              <a:t>Контакты капитана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ACD8A00-3279-4115-A310-23AF22368E70}"/>
              </a:ext>
            </a:extLst>
          </p:cNvPr>
          <p:cNvSpPr txBox="1"/>
          <p:nvPr/>
        </p:nvSpPr>
        <p:spPr>
          <a:xfrm>
            <a:off x="971600" y="1543892"/>
            <a:ext cx="3731791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1200" b="1" dirty="0">
                <a:solidFill>
                  <a:schemeClr val="bg1"/>
                </a:solidFill>
              </a:rPr>
              <a:t>Капитан Антон </a:t>
            </a:r>
            <a:r>
              <a:rPr lang="ru-RU" sz="1200" b="1" dirty="0" err="1">
                <a:solidFill>
                  <a:schemeClr val="bg1"/>
                </a:solidFill>
              </a:rPr>
              <a:t>Недогарок</a:t>
            </a:r>
            <a:endParaRPr lang="ru-RU" sz="1200" b="1" dirty="0">
              <a:solidFill>
                <a:schemeClr val="bg1"/>
              </a:solidFill>
            </a:endParaRPr>
          </a:p>
          <a:p>
            <a:pPr algn="just"/>
            <a:endParaRPr lang="en-US" sz="1200" b="1" dirty="0">
              <a:solidFill>
                <a:schemeClr val="bg1"/>
              </a:solidFill>
              <a:hlinkClick r:id="rId5"/>
            </a:endParaRPr>
          </a:p>
          <a:p>
            <a:pPr algn="just"/>
            <a:r>
              <a:rPr lang="en-US" sz="1200" b="1" dirty="0">
                <a:solidFill>
                  <a:schemeClr val="bg1"/>
                </a:solidFill>
                <a:hlinkClick r:id="rId5"/>
              </a:rPr>
              <a:t>https://t.me/Ornstein89</a:t>
            </a:r>
            <a:endParaRPr lang="en-US" sz="1200" b="1" dirty="0">
              <a:solidFill>
                <a:schemeClr val="bg1"/>
              </a:solidFill>
            </a:endParaRPr>
          </a:p>
          <a:p>
            <a:pPr algn="just"/>
            <a:r>
              <a:rPr lang="en-US" sz="1200" b="1" dirty="0">
                <a:solidFill>
                  <a:schemeClr val="bg1"/>
                </a:solidFill>
                <a:hlinkClick r:id="rId6"/>
              </a:rPr>
              <a:t>nk260an@gmail.com</a:t>
            </a:r>
            <a:endParaRPr lang="en-US" sz="1200" b="1" dirty="0">
              <a:solidFill>
                <a:schemeClr val="bg1"/>
              </a:solidFill>
            </a:endParaRPr>
          </a:p>
          <a:p>
            <a:pPr algn="just"/>
            <a:endParaRPr lang="en-US" sz="1200" b="1" dirty="0">
              <a:solidFill>
                <a:schemeClr val="bg1"/>
              </a:solidFill>
            </a:endParaRPr>
          </a:p>
          <a:p>
            <a:pPr algn="just"/>
            <a:r>
              <a:rPr lang="ru-RU" sz="1200" b="1" dirty="0">
                <a:solidFill>
                  <a:schemeClr val="bg1"/>
                </a:solidFill>
              </a:rPr>
              <a:t>Антон Петров</a:t>
            </a:r>
          </a:p>
          <a:p>
            <a:pPr algn="just"/>
            <a:r>
              <a:rPr lang="en-US" sz="1200" b="1" dirty="0">
                <a:solidFill>
                  <a:schemeClr val="bg1"/>
                </a:solidFill>
                <a:hlinkClick r:id="rId7"/>
              </a:rPr>
              <a:t>https://t.me/ctrlf5</a:t>
            </a:r>
            <a:endParaRPr lang="ru-RU" sz="1200" b="1" dirty="0">
              <a:solidFill>
                <a:schemeClr val="bg1"/>
              </a:solidFill>
            </a:endParaRPr>
          </a:p>
          <a:p>
            <a:pPr algn="just"/>
            <a:endParaRPr lang="ru-RU" sz="1200" b="1" dirty="0">
              <a:solidFill>
                <a:schemeClr val="bg1"/>
              </a:solidFill>
            </a:endParaRPr>
          </a:p>
          <a:p>
            <a:pPr algn="just"/>
            <a:r>
              <a:rPr lang="ru-RU" sz="1200" b="1" dirty="0">
                <a:solidFill>
                  <a:schemeClr val="bg1"/>
                </a:solidFill>
              </a:rPr>
              <a:t>Кирилл Семенников</a:t>
            </a:r>
          </a:p>
          <a:p>
            <a:pPr algn="just"/>
            <a:r>
              <a:rPr lang="en-US" sz="1200" b="1" dirty="0">
                <a:solidFill>
                  <a:schemeClr val="bg1"/>
                </a:solidFill>
                <a:hlinkClick r:id="rId8"/>
              </a:rPr>
              <a:t>https://t.me/Thelast3838</a:t>
            </a:r>
            <a:endParaRPr lang="ru-RU" sz="1200" b="1" dirty="0">
              <a:solidFill>
                <a:schemeClr val="bg1"/>
              </a:solidFill>
            </a:endParaRPr>
          </a:p>
          <a:p>
            <a:pPr algn="just"/>
            <a:endParaRPr lang="ru-RU" sz="1200" b="1" dirty="0">
              <a:solidFill>
                <a:schemeClr val="bg1"/>
              </a:solidFill>
            </a:endParaRPr>
          </a:p>
          <a:p>
            <a:pPr algn="just"/>
            <a:r>
              <a:rPr lang="ru-RU" sz="1200" b="1" dirty="0" err="1">
                <a:solidFill>
                  <a:schemeClr val="bg1"/>
                </a:solidFill>
              </a:rPr>
              <a:t>Фарис</a:t>
            </a:r>
            <a:r>
              <a:rPr lang="ru-RU" sz="1200" b="1" dirty="0">
                <a:solidFill>
                  <a:schemeClr val="bg1"/>
                </a:solidFill>
              </a:rPr>
              <a:t> Файзуллин</a:t>
            </a:r>
          </a:p>
          <a:p>
            <a:pPr algn="just"/>
            <a:r>
              <a:rPr lang="en-US" sz="1200" b="1" dirty="0">
                <a:solidFill>
                  <a:schemeClr val="bg1"/>
                </a:solidFill>
                <a:hlinkClick r:id="rId9"/>
              </a:rPr>
              <a:t>https://t.me/DataScienceSpinnerSegway</a:t>
            </a:r>
            <a:r>
              <a:rPr lang="ru-RU" sz="1200" b="1" dirty="0">
                <a:solidFill>
                  <a:schemeClr val="bg1"/>
                </a:solidFill>
              </a:rPr>
              <a:t> </a:t>
            </a:r>
          </a:p>
          <a:p>
            <a:pPr algn="just"/>
            <a:endParaRPr lang="ru-RU" sz="1200" b="1" dirty="0">
              <a:solidFill>
                <a:schemeClr val="bg1"/>
              </a:solidFill>
            </a:endParaRPr>
          </a:p>
          <a:p>
            <a:pPr algn="just"/>
            <a:r>
              <a:rPr lang="ru-RU" sz="1200" b="1" dirty="0">
                <a:solidFill>
                  <a:schemeClr val="bg1"/>
                </a:solidFill>
              </a:rPr>
              <a:t>Вячеслав Солдатов</a:t>
            </a:r>
          </a:p>
          <a:p>
            <a:pPr algn="just"/>
            <a:r>
              <a:rPr lang="en-US" sz="1200" b="1" dirty="0">
                <a:solidFill>
                  <a:schemeClr val="bg1"/>
                </a:solidFill>
                <a:hlinkClick r:id="rId10"/>
              </a:rPr>
              <a:t>https://t.me/spacesoldier</a:t>
            </a:r>
            <a:r>
              <a:rPr lang="ru-RU" sz="1200" b="1" dirty="0">
                <a:solidFill>
                  <a:schemeClr val="bg1"/>
                </a:solidFill>
              </a:rPr>
              <a:t> </a:t>
            </a:r>
          </a:p>
          <a:p>
            <a:pPr algn="just"/>
            <a:endParaRPr lang="ru-RU" sz="1200" b="1" dirty="0">
              <a:solidFill>
                <a:schemeClr val="bg1"/>
              </a:solidFill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CAB2A5C-E9BE-46BA-B4FA-079586A9A56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34461" y="1768083"/>
            <a:ext cx="1377300" cy="204374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8F1AB060-B546-4BD0-8714-DE9623D26BB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164288" y="392837"/>
            <a:ext cx="998346" cy="1066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1001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3D346EB-AEC3-44BB-AF41-A5A83517C7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Модель 1. Статистическая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A0F1526-A10E-442C-A47A-5C365F1C2D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571500" indent="-457200">
              <a:buFont typeface="+mj-lt"/>
              <a:buAutoNum type="arabicPeriod"/>
            </a:pPr>
            <a:r>
              <a:rPr lang="ru-RU" sz="2400" dirty="0"/>
              <a:t>Оценка </a:t>
            </a:r>
            <a:r>
              <a:rPr lang="ru-RU" sz="2400" b="1" u="sng" dirty="0"/>
              <a:t>спроса</a:t>
            </a:r>
            <a:r>
              <a:rPr lang="ru-RU" sz="2400" dirty="0"/>
              <a:t> по количеству пользователей, находящихся в районе </a:t>
            </a:r>
            <a:r>
              <a:rPr lang="en-US" sz="2400" dirty="0" err="1"/>
              <a:t>WiFi</a:t>
            </a:r>
            <a:r>
              <a:rPr lang="ru-RU" sz="2400" dirty="0"/>
              <a:t>-точки в течение периода времени</a:t>
            </a:r>
          </a:p>
          <a:p>
            <a:pPr marL="571500" indent="-457200">
              <a:buFont typeface="+mj-lt"/>
              <a:buAutoNum type="arabicPeriod"/>
            </a:pPr>
            <a:r>
              <a:rPr lang="ru-RU" sz="2400" dirty="0"/>
              <a:t>Оценка </a:t>
            </a:r>
            <a:r>
              <a:rPr lang="ru-RU" sz="2400" b="1" u="sng" dirty="0"/>
              <a:t>существующего предложения</a:t>
            </a:r>
            <a:r>
              <a:rPr lang="en-US" sz="2400" b="1" u="sng" dirty="0"/>
              <a:t> </a:t>
            </a:r>
            <a:r>
              <a:rPr lang="en-US" sz="2400" dirty="0"/>
              <a:t>(</a:t>
            </a:r>
            <a:r>
              <a:rPr lang="ru-RU" sz="2400" dirty="0"/>
              <a:t>магазины, кафе, парикмахерские и прочие торговые точки и точки оказания услуг</a:t>
            </a:r>
            <a:r>
              <a:rPr lang="en-US" sz="2400" dirty="0"/>
              <a:t>)</a:t>
            </a:r>
            <a:r>
              <a:rPr lang="ru-RU" sz="2400" dirty="0"/>
              <a:t> по открытым данным </a:t>
            </a:r>
            <a:r>
              <a:rPr lang="en-US" sz="2400" dirty="0">
                <a:hlinkClick r:id="rId2"/>
              </a:rPr>
              <a:t>http://data.mos.ru/</a:t>
            </a:r>
            <a:endParaRPr lang="ru-RU" sz="2400" dirty="0"/>
          </a:p>
          <a:p>
            <a:pPr marL="571500" indent="-457200">
              <a:buFont typeface="+mj-lt"/>
              <a:buAutoNum type="arabicPeriod"/>
            </a:pPr>
            <a:r>
              <a:rPr lang="ru-RU" sz="2400" dirty="0"/>
              <a:t>Сравнение спроса и предложения (вычитание плотности распределения спроса – подключенных пользователей, из плотности распределения предложения – торговых точек)</a:t>
            </a:r>
          </a:p>
          <a:p>
            <a:pPr marL="571500" indent="-457200">
              <a:buFont typeface="+mj-lt"/>
              <a:buAutoNum type="arabicPeriod"/>
            </a:pPr>
            <a:r>
              <a:rPr lang="ru-RU" sz="2400" dirty="0"/>
              <a:t>Выделение цветом на карте областей, где</a:t>
            </a:r>
          </a:p>
          <a:p>
            <a:pPr marL="1028700" lvl="1" indent="-457200">
              <a:buFont typeface="+mj-lt"/>
              <a:buAutoNum type="arabicPeriod"/>
            </a:pPr>
            <a:r>
              <a:rPr lang="ru-RU" sz="1600" dirty="0"/>
              <a:t>спрос больше предложения (рекомендуется для открытия бизнеса)</a:t>
            </a:r>
          </a:p>
          <a:p>
            <a:pPr marL="1028700" lvl="1" indent="-457200">
              <a:buFont typeface="+mj-lt"/>
              <a:buAutoNum type="arabicPeriod"/>
            </a:pPr>
            <a:r>
              <a:rPr lang="ru-RU" sz="1600" dirty="0"/>
              <a:t>либо спрос меньше предложения (не рекомендуется, слишком высока конкуренция)</a:t>
            </a:r>
          </a:p>
        </p:txBody>
      </p:sp>
    </p:spTree>
    <p:extLst>
      <p:ext uri="{BB962C8B-B14F-4D97-AF65-F5344CB8AC3E}">
        <p14:creationId xmlns:p14="http://schemas.microsoft.com/office/powerpoint/2010/main" val="10948378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3D346EB-AEC3-44BB-AF41-A5A83517C7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Модель 1. Статистическая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A0F1526-A10E-442C-A47A-5C365F1C2D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131590"/>
            <a:ext cx="3943350" cy="3600399"/>
          </a:xfrm>
        </p:spPr>
        <p:txBody>
          <a:bodyPr>
            <a:normAutofit fontScale="92500" lnSpcReduction="20000"/>
          </a:bodyPr>
          <a:lstStyle/>
          <a:p>
            <a:pPr marL="114300" indent="0">
              <a:buNone/>
            </a:pPr>
            <a:r>
              <a:rPr lang="ru-RU" sz="1800" dirty="0"/>
              <a:t>Был протестирован варианты визуализации карт рекомендованных зон на основе интерполяции между точками </a:t>
            </a:r>
            <a:r>
              <a:rPr lang="ru-RU" sz="1800" dirty="0" err="1"/>
              <a:t>геопривязки</a:t>
            </a:r>
            <a:r>
              <a:rPr lang="ru-RU" sz="1800" dirty="0"/>
              <a:t> данных (координаты </a:t>
            </a:r>
            <a:r>
              <a:rPr lang="en-US" sz="1800" dirty="0" err="1"/>
              <a:t>WiFi</a:t>
            </a:r>
            <a:r>
              <a:rPr lang="ru-RU" sz="1800" dirty="0"/>
              <a:t>-станций, координаты точек торговли и т.д.)</a:t>
            </a:r>
          </a:p>
          <a:p>
            <a:pPr marL="114300" indent="0">
              <a:buNone/>
            </a:pPr>
            <a:endParaRPr lang="ru-RU" sz="1800" dirty="0"/>
          </a:p>
          <a:p>
            <a:pPr marL="114300" indent="0">
              <a:buNone/>
            </a:pPr>
            <a:r>
              <a:rPr lang="ru-RU" sz="18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Итог: выработка рекомендованных зон на основе линейной, кусочно-ступенчатой и кубической сплайновой </a:t>
            </a:r>
            <a:r>
              <a:rPr lang="en-US" sz="18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2D-</a:t>
            </a:r>
            <a:r>
              <a:rPr lang="ru-RU" sz="18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интерполяции искажает данные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45C5706-5CFF-4A91-97CC-776853BFC8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744" y="873951"/>
            <a:ext cx="3744416" cy="17410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916D483-4525-4372-9594-5EDBC59D54E6}"/>
              </a:ext>
            </a:extLst>
          </p:cNvPr>
          <p:cNvSpPr txBox="1"/>
          <p:nvPr/>
        </p:nvSpPr>
        <p:spPr>
          <a:xfrm>
            <a:off x="4788024" y="2213473"/>
            <a:ext cx="313098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1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Искажения при кубической интерполяции</a:t>
            </a:r>
          </a:p>
          <a:p>
            <a:pPr algn="ctr"/>
            <a:r>
              <a:rPr lang="ru-RU" sz="1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вследствие разреженной сетки данных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C11C59F8-3FDB-48BF-BCAC-0257F49976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4232" y="2715766"/>
            <a:ext cx="3742928" cy="170563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AFFA186-B9EC-41AB-B208-648AF14264F6}"/>
              </a:ext>
            </a:extLst>
          </p:cNvPr>
          <p:cNvSpPr txBox="1"/>
          <p:nvPr/>
        </p:nvSpPr>
        <p:spPr>
          <a:xfrm>
            <a:off x="4804854" y="3990517"/>
            <a:ext cx="309732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1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Искажения при линейной интерполяции</a:t>
            </a:r>
          </a:p>
          <a:p>
            <a:pPr algn="ctr"/>
            <a:r>
              <a:rPr lang="ru-RU" sz="1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вследствие разреженной сетки данных</a:t>
            </a:r>
          </a:p>
        </p:txBody>
      </p:sp>
    </p:spTree>
    <p:extLst>
      <p:ext uri="{BB962C8B-B14F-4D97-AF65-F5344CB8AC3E}">
        <p14:creationId xmlns:p14="http://schemas.microsoft.com/office/powerpoint/2010/main" val="2116604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3D346EB-AEC3-44BB-AF41-A5A83517C7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Модель 1. Статистическая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A0F1526-A10E-442C-A47A-5C365F1C2D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131591"/>
            <a:ext cx="7543750" cy="1008360"/>
          </a:xfrm>
        </p:spPr>
        <p:txBody>
          <a:bodyPr>
            <a:normAutofit lnSpcReduction="10000"/>
          </a:bodyPr>
          <a:lstStyle/>
          <a:p>
            <a:pPr marL="114300" indent="0">
              <a:buNone/>
            </a:pPr>
            <a:r>
              <a:rPr lang="ru-RU" sz="1800" dirty="0"/>
              <a:t>Наилучшей по критерию отсутствия искажений является визуализация плотности распределения спроса и предложения методом </a:t>
            </a:r>
            <a:r>
              <a:rPr lang="en-US" sz="1800" dirty="0"/>
              <a:t>Kernel density estimation (KDE)</a:t>
            </a:r>
            <a:endParaRPr lang="ru-RU" sz="18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6F1FBCD-DB3D-47EF-AACB-1A62A692D8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5963" y="2139950"/>
            <a:ext cx="4912073" cy="2592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3749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3D346EB-AEC3-44BB-AF41-A5A83517C7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Реализация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BDA5612-0B1A-4DB1-A597-3751404415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sz="2000" dirty="0"/>
              <a:t>Модель 1 реализована в виде веб-приложения, мобильного клиента и ПО для предварительной обработки </a:t>
            </a:r>
            <a:r>
              <a:rPr lang="ru-RU" sz="2000" dirty="0" err="1"/>
              <a:t>датасета</a:t>
            </a:r>
            <a:endParaRPr lang="ru-RU" sz="2000" dirty="0"/>
          </a:p>
        </p:txBody>
      </p:sp>
      <p:graphicFrame>
        <p:nvGraphicFramePr>
          <p:cNvPr id="16" name="Схема 15">
            <a:extLst>
              <a:ext uri="{FF2B5EF4-FFF2-40B4-BE49-F238E27FC236}">
                <a16:creationId xmlns:a16="http://schemas.microsoft.com/office/drawing/2014/main" id="{1E8AEB4F-92CF-494F-9AB2-85D9F3F5B88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64464070"/>
              </p:ext>
            </p:extLst>
          </p:nvPr>
        </p:nvGraphicFramePr>
        <p:xfrm>
          <a:off x="1331640" y="1779662"/>
          <a:ext cx="6096000" cy="32455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103999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3D346EB-AEC3-44BB-AF41-A5A83517C7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Реализация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35D6EF29-84BA-42C8-A85C-A8E255B837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3588" y="1052231"/>
            <a:ext cx="3039036" cy="3039036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953BAE00-0F9B-41E3-82E4-7044E99ED6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379" y="1052232"/>
            <a:ext cx="3039035" cy="303903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48FDEF6-91A3-4E17-9D88-CF5CBE4B21DB}"/>
              </a:ext>
            </a:extLst>
          </p:cNvPr>
          <p:cNvSpPr txBox="1"/>
          <p:nvPr/>
        </p:nvSpPr>
        <p:spPr>
          <a:xfrm>
            <a:off x="744719" y="4227934"/>
            <a:ext cx="34523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b="1" dirty="0">
                <a:solidFill>
                  <a:schemeClr val="bg1"/>
                </a:solidFill>
              </a:rPr>
              <a:t>Веб-приложение </a:t>
            </a:r>
            <a:r>
              <a:rPr lang="en-US" sz="1400" b="0" i="0" u="sng" strike="noStrike" dirty="0">
                <a:solidFill>
                  <a:srgbClr val="1155CC"/>
                </a:solidFill>
                <a:effectLst/>
                <a:latin typeface="Arial" panose="020B0604020202020204" pitchFamily="34" charset="0"/>
                <a:hlinkClick r:id="rId4"/>
              </a:rPr>
              <a:t>http://84.252.137.218</a:t>
            </a:r>
            <a:endParaRPr lang="ru-RU" dirty="0"/>
          </a:p>
          <a:p>
            <a:r>
              <a:rPr lang="ru-RU" b="1" dirty="0">
                <a:solidFill>
                  <a:schemeClr val="bg1"/>
                </a:solidFill>
              </a:rPr>
              <a:t>логин «</a:t>
            </a:r>
            <a:r>
              <a:rPr lang="en-US" b="1" dirty="0">
                <a:solidFill>
                  <a:schemeClr val="bg1"/>
                </a:solidFill>
              </a:rPr>
              <a:t>admin</a:t>
            </a:r>
            <a:r>
              <a:rPr lang="ru-RU" b="1" dirty="0">
                <a:solidFill>
                  <a:schemeClr val="bg1"/>
                </a:solidFill>
              </a:rPr>
              <a:t>»</a:t>
            </a:r>
            <a:r>
              <a:rPr lang="en-US" b="1" dirty="0">
                <a:solidFill>
                  <a:schemeClr val="bg1"/>
                </a:solidFill>
              </a:rPr>
              <a:t>, </a:t>
            </a:r>
            <a:r>
              <a:rPr lang="ru-RU" b="1" dirty="0">
                <a:solidFill>
                  <a:schemeClr val="bg1"/>
                </a:solidFill>
              </a:rPr>
              <a:t>пароль «</a:t>
            </a:r>
            <a:r>
              <a:rPr lang="en-US" b="1" dirty="0">
                <a:solidFill>
                  <a:schemeClr val="bg1"/>
                </a:solidFill>
              </a:rPr>
              <a:t>qwerty1234</a:t>
            </a:r>
            <a:r>
              <a:rPr lang="ru-RU" b="1" dirty="0">
                <a:solidFill>
                  <a:schemeClr val="bg1"/>
                </a:solidFill>
              </a:rPr>
              <a:t>»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0BFB81-EA6E-4502-8C6C-1D13060BE51C}"/>
              </a:ext>
            </a:extLst>
          </p:cNvPr>
          <p:cNvSpPr txBox="1"/>
          <p:nvPr/>
        </p:nvSpPr>
        <p:spPr>
          <a:xfrm>
            <a:off x="5998081" y="4227934"/>
            <a:ext cx="13500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b="1" dirty="0">
                <a:solidFill>
                  <a:schemeClr val="bg1"/>
                </a:solidFill>
              </a:rPr>
              <a:t>Репозиторий</a:t>
            </a:r>
          </a:p>
        </p:txBody>
      </p:sp>
    </p:spTree>
    <p:extLst>
      <p:ext uri="{BB962C8B-B14F-4D97-AF65-F5344CB8AC3E}">
        <p14:creationId xmlns:p14="http://schemas.microsoft.com/office/powerpoint/2010/main" val="12275486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3D346EB-AEC3-44BB-AF41-A5A83517C7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Реализация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E948F553-900A-451A-882A-44C0ADF796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sz="1600" dirty="0"/>
              <a:t>Веб-приложение </a:t>
            </a:r>
            <a:r>
              <a:rPr lang="ru-RU" sz="1600" dirty="0">
                <a:hlinkClick r:id="rId2"/>
              </a:rPr>
              <a:t>http://84.252.137.218</a:t>
            </a:r>
            <a:r>
              <a:rPr lang="ru-RU" sz="1600" dirty="0"/>
              <a:t>, логин «</a:t>
            </a:r>
            <a:r>
              <a:rPr lang="ru-RU" sz="1600" dirty="0" err="1"/>
              <a:t>admin</a:t>
            </a:r>
            <a:r>
              <a:rPr lang="ru-RU" sz="1600" dirty="0"/>
              <a:t>», пароль «qwerty1234»</a:t>
            </a:r>
          </a:p>
          <a:p>
            <a:r>
              <a:rPr lang="ru-RU" sz="1600" dirty="0" err="1"/>
              <a:t>Видеодемонстрация</a:t>
            </a:r>
            <a:r>
              <a:rPr lang="ru-RU" sz="1600" dirty="0"/>
              <a:t> </a:t>
            </a:r>
            <a:r>
              <a:rPr lang="en-US" sz="1600" dirty="0">
                <a:hlinkClick r:id="rId3"/>
              </a:rPr>
              <a:t>https://drive.google.com/drive/folders/14OfZ9a9DdnJr2HXiQVQpiU1HfDo-L7re?usp=sharing</a:t>
            </a:r>
            <a:r>
              <a:rPr lang="ru-RU" sz="1600" dirty="0"/>
              <a:t> </a:t>
            </a:r>
          </a:p>
          <a:p>
            <a:pPr marL="114300" indent="0">
              <a:buNone/>
            </a:pPr>
            <a:endParaRPr lang="ru-RU" sz="1600" dirty="0"/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577CBDE3-2E0E-459C-A7D3-DAD603257F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1840" y="2463966"/>
            <a:ext cx="2803089" cy="2052000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03A98B71-6D4D-4C39-BC59-57580B93AA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520" y="2463966"/>
            <a:ext cx="2803089" cy="2052000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63D44399-0E95-4548-8A1B-966143E080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12160" y="2452878"/>
            <a:ext cx="2803089" cy="205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435997"/>
      </p:ext>
    </p:extLst>
  </p:cSld>
  <p:clrMapOvr>
    <a:masterClrMapping/>
  </p:clrMapOvr>
</p:sld>
</file>

<file path=ppt/theme/theme1.xml><?xml version="1.0" encoding="utf-8"?>
<a:theme xmlns:a="http://schemas.openxmlformats.org/drawingml/2006/main" name="WEB PROPOSAL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8FFD5"/>
      </a:accent1>
      <a:accent2>
        <a:srgbClr val="48FFD5"/>
      </a:accent2>
      <a:accent3>
        <a:srgbClr val="48FFD5"/>
      </a:accent3>
      <a:accent4>
        <a:srgbClr val="48FFD5"/>
      </a:accent4>
      <a:accent5>
        <a:srgbClr val="48FFD5"/>
      </a:accent5>
      <a:accent6>
        <a:srgbClr val="48FFD5"/>
      </a:accent6>
      <a:hlink>
        <a:srgbClr val="48FFD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Специальное оформление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2491</TotalTime>
  <Words>541</Words>
  <Application>Microsoft Office PowerPoint</Application>
  <PresentationFormat>Экран (16:9)</PresentationFormat>
  <Paragraphs>93</Paragraphs>
  <Slides>12</Slides>
  <Notes>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12</vt:i4>
      </vt:variant>
    </vt:vector>
  </HeadingPairs>
  <TitlesOfParts>
    <vt:vector size="21" baseType="lpstr">
      <vt:lpstr>Roboto</vt:lpstr>
      <vt:lpstr>Bree Serif</vt:lpstr>
      <vt:lpstr>Calibri Light</vt:lpstr>
      <vt:lpstr>Roboto Black</vt:lpstr>
      <vt:lpstr>Roboto Light</vt:lpstr>
      <vt:lpstr>Arial</vt:lpstr>
      <vt:lpstr>Calibri</vt:lpstr>
      <vt:lpstr>WEB PROPOSAL</vt:lpstr>
      <vt:lpstr>Специальное оформление</vt:lpstr>
      <vt:lpstr>Foxhound</vt:lpstr>
      <vt:lpstr>Команда Foxhound</vt:lpstr>
      <vt:lpstr>Команда Foxhound</vt:lpstr>
      <vt:lpstr>Модель 1. Статистическая</vt:lpstr>
      <vt:lpstr>Модель 1. Статистическая</vt:lpstr>
      <vt:lpstr>Модель 1. Статистическая</vt:lpstr>
      <vt:lpstr>Реализация</vt:lpstr>
      <vt:lpstr>Реализация</vt:lpstr>
      <vt:lpstr>Реализация</vt:lpstr>
      <vt:lpstr>Стек</vt:lpstr>
      <vt:lpstr>Модель 2. Роевое поведение</vt:lpstr>
      <vt:lpstr>Модель 2. Роевое поведение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PROJECT PROPOSAL</dc:title>
  <dc:creator>1PC</dc:creator>
  <cp:lastModifiedBy>1PC</cp:lastModifiedBy>
  <cp:revision>113</cp:revision>
  <dcterms:modified xsi:type="dcterms:W3CDTF">2021-06-14T06:04:31Z</dcterms:modified>
</cp:coreProperties>
</file>